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embeddedFontLst>
    <p:embeddedFont>
      <p:font typeface="Raleway"/>
      <p:regular r:id="rId17"/>
      <p:bold r:id="rId18"/>
      <p:italic r:id="rId19"/>
      <p:boldItalic r:id="rId20"/>
    </p:embeddedFont>
    <p:embeddedFont>
      <p:font typeface="Raleway ExtraBold"/>
      <p:bold r:id="rId21"/>
      <p:boldItalic r:id="rId22"/>
    </p:embeddedFont>
    <p:embeddedFont>
      <p:font typeface="Montserrat"/>
      <p:regular r:id="rId23"/>
      <p:bold r:id="rId24"/>
      <p:italic r:id="rId25"/>
      <p:boldItalic r:id="rId26"/>
    </p:embeddedFont>
    <p:embeddedFont>
      <p:font typeface="Raleway Light"/>
      <p:regular r:id="rId27"/>
      <p:bold r:id="rId28"/>
      <p:italic r:id="rId29"/>
      <p:boldItalic r:id="rId30"/>
    </p:embeddedFont>
    <p:embeddedFont>
      <p:font typeface="Helvetica Neue"/>
      <p:regular r:id="rId31"/>
      <p:bold r:id="rId32"/>
      <p:italic r:id="rId33"/>
      <p:boldItalic r:id="rId34"/>
    </p:embeddedFont>
    <p:embeddedFont>
      <p:font typeface="Montserrat ExtraBold"/>
      <p:bold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258">
          <p15:clr>
            <a:srgbClr val="747775"/>
          </p15:clr>
        </p15:guide>
        <p15:guide id="2" orient="horz" pos="283">
          <p15:clr>
            <a:srgbClr val="747775"/>
          </p15:clr>
        </p15:guide>
        <p15:guide id="3" pos="5591">
          <p15:clr>
            <a:srgbClr val="747775"/>
          </p15:clr>
        </p15:guide>
        <p15:guide id="4" orient="horz" pos="1020">
          <p15:clr>
            <a:srgbClr val="747775"/>
          </p15:clr>
        </p15:guide>
        <p15:guide id="5" orient="horz">
          <p15:clr>
            <a:srgbClr val="747775"/>
          </p15:clr>
        </p15:guide>
        <p15:guide id="6" orient="horz" pos="1738">
          <p15:clr>
            <a:srgbClr val="747775"/>
          </p15:clr>
        </p15:guide>
        <p15:guide id="7" orient="horz" pos="1417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58"/>
        <p:guide pos="283" orient="horz"/>
        <p:guide pos="5591"/>
        <p:guide pos="1020" orient="horz"/>
        <p:guide orient="horz"/>
        <p:guide pos="1738" orient="horz"/>
        <p:guide pos="1417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aleway-boldItalic.fntdata"/><Relationship Id="rId22" Type="http://schemas.openxmlformats.org/officeDocument/2006/relationships/font" Target="fonts/RalewayExtraBold-boldItalic.fntdata"/><Relationship Id="rId21" Type="http://schemas.openxmlformats.org/officeDocument/2006/relationships/font" Target="fonts/RalewayExtraBold-bold.fntdata"/><Relationship Id="rId24" Type="http://schemas.openxmlformats.org/officeDocument/2006/relationships/font" Target="fonts/Montserrat-bold.fntdata"/><Relationship Id="rId23" Type="http://schemas.openxmlformats.org/officeDocument/2006/relationships/font" Target="fonts/Montserrat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ontserrat-boldItalic.fntdata"/><Relationship Id="rId25" Type="http://schemas.openxmlformats.org/officeDocument/2006/relationships/font" Target="fonts/Montserrat-italic.fntdata"/><Relationship Id="rId28" Type="http://schemas.openxmlformats.org/officeDocument/2006/relationships/font" Target="fonts/RalewayLight-bold.fntdata"/><Relationship Id="rId27" Type="http://schemas.openxmlformats.org/officeDocument/2006/relationships/font" Target="fonts/RalewayLight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alewayLight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HelveticaNeue-regular.fntdata"/><Relationship Id="rId30" Type="http://schemas.openxmlformats.org/officeDocument/2006/relationships/font" Target="fonts/RalewayLight-boldItalic.fntdata"/><Relationship Id="rId11" Type="http://schemas.openxmlformats.org/officeDocument/2006/relationships/slide" Target="slides/slide6.xml"/><Relationship Id="rId33" Type="http://schemas.openxmlformats.org/officeDocument/2006/relationships/font" Target="fonts/HelveticaNeue-italic.fntdata"/><Relationship Id="rId10" Type="http://schemas.openxmlformats.org/officeDocument/2006/relationships/slide" Target="slides/slide5.xml"/><Relationship Id="rId32" Type="http://schemas.openxmlformats.org/officeDocument/2006/relationships/font" Target="fonts/HelveticaNeue-bold.fntdata"/><Relationship Id="rId13" Type="http://schemas.openxmlformats.org/officeDocument/2006/relationships/slide" Target="slides/slide8.xml"/><Relationship Id="rId35" Type="http://schemas.openxmlformats.org/officeDocument/2006/relationships/font" Target="fonts/MontserratExtraBold-bold.fntdata"/><Relationship Id="rId12" Type="http://schemas.openxmlformats.org/officeDocument/2006/relationships/slide" Target="slides/slide7.xml"/><Relationship Id="rId34" Type="http://schemas.openxmlformats.org/officeDocument/2006/relationships/font" Target="fonts/HelveticaNeue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font" Target="fonts/MontserratExtraBold-boldItalic.fntdata"/><Relationship Id="rId17" Type="http://schemas.openxmlformats.org/officeDocument/2006/relationships/font" Target="fonts/Raleway-regular.fntdata"/><Relationship Id="rId16" Type="http://schemas.openxmlformats.org/officeDocument/2006/relationships/slide" Target="slides/slide11.xml"/><Relationship Id="rId19" Type="http://schemas.openxmlformats.org/officeDocument/2006/relationships/font" Target="fonts/Raleway-italic.fntdata"/><Relationship Id="rId18" Type="http://schemas.openxmlformats.org/officeDocument/2006/relationships/font" Target="fonts/Raleway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bd9a5969e8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bd9a5969e8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bd9a5969e8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bd9a5969e8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bd9a5969e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bd9a5969e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bd9a5969e8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bd9a5969e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bd9a5969e8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bd9a5969e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bd9a5969e8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bd9a5969e8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ebc14ab14a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ebc14ab14a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bd9a5969e8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bd9a5969e8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bd9a5969e8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bd9a5969e8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ebc14ab14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ebc14ab14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1C1C1C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Relationship Id="rId4" Type="http://schemas.openxmlformats.org/officeDocument/2006/relationships/image" Target="../media/image2.png"/><Relationship Id="rId11" Type="http://schemas.openxmlformats.org/officeDocument/2006/relationships/hyperlink" Target="https://www.instagram.com/part_of_the_game_/" TargetMode="External"/><Relationship Id="rId10" Type="http://schemas.openxmlformats.org/officeDocument/2006/relationships/image" Target="../media/image18.png"/><Relationship Id="rId9" Type="http://schemas.openxmlformats.org/officeDocument/2006/relationships/image" Target="../media/image13.png"/><Relationship Id="rId5" Type="http://schemas.openxmlformats.org/officeDocument/2006/relationships/image" Target="../media/image10.png"/><Relationship Id="rId6" Type="http://schemas.openxmlformats.org/officeDocument/2006/relationships/hyperlink" Target="https://www.instagram.com/vlad_vakhilchuk/" TargetMode="External"/><Relationship Id="rId7" Type="http://schemas.openxmlformats.org/officeDocument/2006/relationships/image" Target="../media/image12.png"/><Relationship Id="rId8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2.png"/><Relationship Id="rId6" Type="http://schemas.openxmlformats.org/officeDocument/2006/relationships/image" Target="../media/image17.png"/><Relationship Id="rId7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6.png"/><Relationship Id="rId6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hyperlink" Target="https://drive.google.com/drive/folders/12TVvBLQvXrzKhj_FAyPJo2cWRrLJAJ8Y?usp=sharing" TargetMode="External"/><Relationship Id="rId7" Type="http://schemas.openxmlformats.org/officeDocument/2006/relationships/hyperlink" Target="https://drive.google.com/drive/folders/1MgPWH0AMQx-o3DIaQAcxv-PgPj0XTTCh?usp=share_link" TargetMode="External"/><Relationship Id="rId8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hyperlink" Target="https://www.instagram.com/p/CsItnuZoI6m/" TargetMode="External"/><Relationship Id="rId9" Type="http://schemas.openxmlformats.org/officeDocument/2006/relationships/image" Target="../media/image9.png"/><Relationship Id="rId5" Type="http://schemas.openxmlformats.org/officeDocument/2006/relationships/image" Target="../media/image22.png"/><Relationship Id="rId6" Type="http://schemas.openxmlformats.org/officeDocument/2006/relationships/hyperlink" Target="https://www.instagram.com/p/Cl6GHhgozzH/" TargetMode="External"/><Relationship Id="rId7" Type="http://schemas.openxmlformats.org/officeDocument/2006/relationships/image" Target="../media/image24.png"/><Relationship Id="rId8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20.png"/><Relationship Id="rId5" Type="http://schemas.openxmlformats.org/officeDocument/2006/relationships/hyperlink" Target="https://www.instagram.com/p/C2m7eFaInRQ/" TargetMode="External"/><Relationship Id="rId6" Type="http://schemas.openxmlformats.org/officeDocument/2006/relationships/image" Target="../media/image23.png"/><Relationship Id="rId7" Type="http://schemas.openxmlformats.org/officeDocument/2006/relationships/image" Target="../media/image2.png"/><Relationship Id="rId8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27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47725" y="-257325"/>
            <a:ext cx="5085926" cy="678119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>
            <p:ph type="ctrTitle"/>
          </p:nvPr>
        </p:nvSpPr>
        <p:spPr>
          <a:xfrm>
            <a:off x="3685925" y="-431075"/>
            <a:ext cx="8520600" cy="416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rgbClr val="D40C66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5000">
                <a:solidFill>
                  <a:schemeClr val="lt1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Співпраця </a:t>
            </a:r>
            <a:endParaRPr sz="5000">
              <a:solidFill>
                <a:schemeClr val="lt1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5000">
                <a:solidFill>
                  <a:schemeClr val="lt1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з Трубіним: </a:t>
            </a:r>
            <a:endParaRPr sz="5000">
              <a:solidFill>
                <a:schemeClr val="lt1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3500">
                <a:solidFill>
                  <a:srgbClr val="D40C66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надійність та </a:t>
            </a:r>
            <a:endParaRPr sz="3500">
              <a:solidFill>
                <a:srgbClr val="D40C66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3500">
                <a:solidFill>
                  <a:srgbClr val="D40C66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впевненість</a:t>
            </a:r>
            <a:r>
              <a:rPr lang="uk" sz="3500">
                <a:solidFill>
                  <a:srgbClr val="D40C66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 завжди </a:t>
            </a:r>
            <a:endParaRPr sz="3500">
              <a:solidFill>
                <a:srgbClr val="D40C66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3500">
                <a:solidFill>
                  <a:srgbClr val="D40C66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перемагають</a:t>
            </a:r>
            <a:endParaRPr sz="3500">
              <a:solidFill>
                <a:srgbClr val="D40C66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57" name="Google Shape;57;p13"/>
          <p:cNvSpPr/>
          <p:nvPr/>
        </p:nvSpPr>
        <p:spPr>
          <a:xfrm>
            <a:off x="3780600" y="4134025"/>
            <a:ext cx="1918200" cy="623400"/>
          </a:xfrm>
          <a:prstGeom prst="roundRect">
            <a:avLst>
              <a:gd fmla="val 16667" name="adj"/>
            </a:avLst>
          </a:prstGeom>
          <a:solidFill>
            <a:srgbClr val="1C1C1C"/>
          </a:solidFill>
          <a:ln cap="flat" cmpd="sng" w="19050">
            <a:solidFill>
              <a:srgbClr val="D40C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3"/>
          <p:cNvSpPr/>
          <p:nvPr/>
        </p:nvSpPr>
        <p:spPr>
          <a:xfrm>
            <a:off x="6461150" y="4133925"/>
            <a:ext cx="2397900" cy="623400"/>
          </a:xfrm>
          <a:prstGeom prst="roundRect">
            <a:avLst>
              <a:gd fmla="val 16667" name="adj"/>
            </a:avLst>
          </a:prstGeom>
          <a:solidFill>
            <a:srgbClr val="1C1C1C"/>
          </a:solidFill>
          <a:ln cap="flat" cmpd="sng" w="19050">
            <a:solidFill>
              <a:srgbClr val="D40C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3"/>
          <p:cNvSpPr txBox="1"/>
          <p:nvPr/>
        </p:nvSpPr>
        <p:spPr>
          <a:xfrm>
            <a:off x="3852750" y="4215725"/>
            <a:ext cx="1989000" cy="45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rPr>
              <a:t>ANATOLIY TRUBIN</a:t>
            </a:r>
            <a:endParaRPr>
              <a:solidFill>
                <a:srgbClr val="FFFFFF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60" name="Google Shape;60;p13"/>
          <p:cNvSpPr/>
          <p:nvPr/>
        </p:nvSpPr>
        <p:spPr>
          <a:xfrm>
            <a:off x="5850025" y="4215713"/>
            <a:ext cx="459900" cy="459900"/>
          </a:xfrm>
          <a:prstGeom prst="mathMultiply">
            <a:avLst>
              <a:gd fmla="val 23520" name="adj1"/>
            </a:avLst>
          </a:prstGeom>
          <a:solidFill>
            <a:srgbClr val="D40C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3"/>
          <p:cNvSpPr txBox="1"/>
          <p:nvPr/>
        </p:nvSpPr>
        <p:spPr>
          <a:xfrm>
            <a:off x="6523025" y="4215725"/>
            <a:ext cx="3231900" cy="45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rPr>
              <a:t>ВАШ БРЕНД</a:t>
            </a:r>
            <a:endParaRPr>
              <a:solidFill>
                <a:srgbClr val="FFFFFF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2"/>
          <p:cNvSpPr/>
          <p:nvPr/>
        </p:nvSpPr>
        <p:spPr>
          <a:xfrm>
            <a:off x="311700" y="1706213"/>
            <a:ext cx="2822400" cy="651300"/>
          </a:xfrm>
          <a:prstGeom prst="roundRect">
            <a:avLst>
              <a:gd fmla="val 16667" name="adj"/>
            </a:avLst>
          </a:prstGeom>
          <a:solidFill>
            <a:srgbClr val="1C1C1C"/>
          </a:solidFill>
          <a:ln cap="flat" cmpd="sng" w="19050">
            <a:solidFill>
              <a:srgbClr val="D40C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8" name="Google Shape;228;p22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8469848" y="449999"/>
            <a:ext cx="405949" cy="357774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2"/>
          <p:cNvSpPr txBox="1"/>
          <p:nvPr/>
        </p:nvSpPr>
        <p:spPr>
          <a:xfrm>
            <a:off x="8708000" y="4685675"/>
            <a:ext cx="5316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000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rPr>
              <a:t>11</a:t>
            </a:r>
            <a:endParaRPr sz="1000">
              <a:solidFill>
                <a:srgbClr val="B7B7B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0" name="Google Shape;230;p22"/>
          <p:cNvSpPr txBox="1"/>
          <p:nvPr>
            <p:ph idx="1" type="body"/>
          </p:nvPr>
        </p:nvSpPr>
        <p:spPr>
          <a:xfrm>
            <a:off x="834976" y="1832100"/>
            <a:ext cx="2651400" cy="40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offsidefamily@gmail.com </a:t>
            </a:r>
            <a:endParaRPr sz="1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31" name="Google Shape;23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8800" y="1835834"/>
            <a:ext cx="399040" cy="399039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2"/>
          <p:cNvSpPr/>
          <p:nvPr/>
        </p:nvSpPr>
        <p:spPr>
          <a:xfrm>
            <a:off x="311700" y="3517175"/>
            <a:ext cx="3100200" cy="921300"/>
          </a:xfrm>
          <a:prstGeom prst="roundRect">
            <a:avLst>
              <a:gd fmla="val 16667" name="adj"/>
            </a:avLst>
          </a:prstGeom>
          <a:solidFill>
            <a:srgbClr val="1C1C1C"/>
          </a:solidFill>
          <a:ln cap="flat" cmpd="sng" w="19050">
            <a:solidFill>
              <a:srgbClr val="D40C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2"/>
          <p:cNvSpPr txBox="1"/>
          <p:nvPr>
            <p:ph idx="1" type="body"/>
          </p:nvPr>
        </p:nvSpPr>
        <p:spPr>
          <a:xfrm>
            <a:off x="829950" y="3517175"/>
            <a:ext cx="2381700" cy="119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400" u="sng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vlad vakhilchuk</a:t>
            </a:r>
            <a:endParaRPr b="1" sz="1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Владислав </a:t>
            </a:r>
            <a:r>
              <a:rPr lang="uk"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Вахільчук,</a:t>
            </a:r>
            <a:endParaRPr sz="1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спортивний маркетолог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34" name="Google Shape;234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3079" y="3666536"/>
            <a:ext cx="345688" cy="345687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2"/>
          <p:cNvSpPr/>
          <p:nvPr/>
        </p:nvSpPr>
        <p:spPr>
          <a:xfrm>
            <a:off x="311700" y="2611691"/>
            <a:ext cx="3100200" cy="651300"/>
          </a:xfrm>
          <a:prstGeom prst="roundRect">
            <a:avLst>
              <a:gd fmla="val 16667" name="adj"/>
            </a:avLst>
          </a:prstGeom>
          <a:solidFill>
            <a:srgbClr val="1C1C1C"/>
          </a:solidFill>
          <a:ln cap="flat" cmpd="sng" w="19050">
            <a:solidFill>
              <a:srgbClr val="D40C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6" name="Google Shape;236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28707" y="2737824"/>
            <a:ext cx="399040" cy="399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5793" y="2737824"/>
            <a:ext cx="399040" cy="399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41621" y="2737824"/>
            <a:ext cx="399040" cy="399039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2"/>
          <p:cNvSpPr txBox="1"/>
          <p:nvPr>
            <p:ph idx="1" type="body"/>
          </p:nvPr>
        </p:nvSpPr>
        <p:spPr>
          <a:xfrm>
            <a:off x="1854850" y="2734088"/>
            <a:ext cx="2381700" cy="40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+380668545980</a:t>
            </a:r>
            <a:endParaRPr sz="1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0" name="Google Shape;240;p22"/>
          <p:cNvSpPr txBox="1"/>
          <p:nvPr>
            <p:ph type="title"/>
          </p:nvPr>
        </p:nvSpPr>
        <p:spPr>
          <a:xfrm>
            <a:off x="311700" y="1636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4000">
                <a:solidFill>
                  <a:srgbClr val="D40C66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Вперед до обговорення</a:t>
            </a:r>
            <a:endParaRPr sz="4000">
              <a:solidFill>
                <a:srgbClr val="D40C66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 sz="2244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Зв'яжіться з нами зручним способом</a:t>
            </a:r>
            <a:endParaRPr sz="4000">
              <a:solidFill>
                <a:srgbClr val="D40C66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241" name="Google Shape;241;p22"/>
          <p:cNvSpPr/>
          <p:nvPr/>
        </p:nvSpPr>
        <p:spPr>
          <a:xfrm>
            <a:off x="4139975" y="1706213"/>
            <a:ext cx="3463500" cy="651300"/>
          </a:xfrm>
          <a:prstGeom prst="roundRect">
            <a:avLst>
              <a:gd fmla="val 16667" name="adj"/>
            </a:avLst>
          </a:prstGeom>
          <a:solidFill>
            <a:srgbClr val="1C1C1C"/>
          </a:solidFill>
          <a:ln cap="flat" cmpd="sng" w="19050">
            <a:solidFill>
              <a:srgbClr val="D40C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2"/>
          <p:cNvSpPr txBox="1"/>
          <p:nvPr>
            <p:ph idx="1" type="body"/>
          </p:nvPr>
        </p:nvSpPr>
        <p:spPr>
          <a:xfrm>
            <a:off x="4636200" y="1832088"/>
            <a:ext cx="3357300" cy="40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info@partofthegame.com.ua</a:t>
            </a:r>
            <a:endParaRPr sz="1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43" name="Google Shape;24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30165" y="1835836"/>
            <a:ext cx="399040" cy="399039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2"/>
          <p:cNvSpPr/>
          <p:nvPr/>
        </p:nvSpPr>
        <p:spPr>
          <a:xfrm>
            <a:off x="4139975" y="3517175"/>
            <a:ext cx="3853500" cy="921300"/>
          </a:xfrm>
          <a:prstGeom prst="roundRect">
            <a:avLst>
              <a:gd fmla="val 16667" name="adj"/>
            </a:avLst>
          </a:prstGeom>
          <a:solidFill>
            <a:srgbClr val="1C1C1C"/>
          </a:solidFill>
          <a:ln cap="flat" cmpd="sng" w="19050">
            <a:solidFill>
              <a:srgbClr val="D40C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22"/>
          <p:cNvSpPr txBox="1"/>
          <p:nvPr>
            <p:ph idx="1" type="body"/>
          </p:nvPr>
        </p:nvSpPr>
        <p:spPr>
          <a:xfrm>
            <a:off x="4636200" y="3517175"/>
            <a:ext cx="3283200" cy="11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400" u="sng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part_of_the_game_</a:t>
            </a:r>
            <a:endParaRPr b="1" sz="1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Марина Андрієнко,</a:t>
            </a:r>
            <a:endParaRPr sz="1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PR-директорка спортивної агенції Part of the Game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46" name="Google Shape;246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34444" y="3666537"/>
            <a:ext cx="345688" cy="345687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2"/>
          <p:cNvSpPr/>
          <p:nvPr/>
        </p:nvSpPr>
        <p:spPr>
          <a:xfrm>
            <a:off x="4139975" y="2611700"/>
            <a:ext cx="2431800" cy="651300"/>
          </a:xfrm>
          <a:prstGeom prst="roundRect">
            <a:avLst>
              <a:gd fmla="val 16667" name="adj"/>
            </a:avLst>
          </a:prstGeom>
          <a:solidFill>
            <a:srgbClr val="1C1C1C"/>
          </a:solidFill>
          <a:ln cap="flat" cmpd="sng" w="19050">
            <a:solidFill>
              <a:srgbClr val="D40C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8" name="Google Shape;248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50072" y="2737813"/>
            <a:ext cx="399040" cy="399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237158" y="2737813"/>
            <a:ext cx="399040" cy="399039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2"/>
          <p:cNvSpPr txBox="1"/>
          <p:nvPr>
            <p:ph idx="1" type="body"/>
          </p:nvPr>
        </p:nvSpPr>
        <p:spPr>
          <a:xfrm>
            <a:off x="5124000" y="2734088"/>
            <a:ext cx="2381700" cy="40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+380677777710</a:t>
            </a:r>
            <a:endParaRPr sz="1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251" name="Google Shape;251;p22"/>
          <p:cNvCxnSpPr/>
          <p:nvPr/>
        </p:nvCxnSpPr>
        <p:spPr>
          <a:xfrm>
            <a:off x="3813175" y="1651300"/>
            <a:ext cx="0" cy="2902200"/>
          </a:xfrm>
          <a:prstGeom prst="straightConnector1">
            <a:avLst/>
          </a:prstGeom>
          <a:noFill/>
          <a:ln cap="flat" cmpd="sng" w="9525">
            <a:solidFill>
              <a:srgbClr val="D40C66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252" name="Google Shape;252;p22"/>
          <p:cNvSpPr/>
          <p:nvPr/>
        </p:nvSpPr>
        <p:spPr>
          <a:xfrm>
            <a:off x="6811522" y="2611700"/>
            <a:ext cx="1962300" cy="651300"/>
          </a:xfrm>
          <a:prstGeom prst="roundRect">
            <a:avLst>
              <a:gd fmla="val 16667" name="adj"/>
            </a:avLst>
          </a:prstGeom>
          <a:solidFill>
            <a:srgbClr val="1C1C1C"/>
          </a:solidFill>
          <a:ln cap="flat" cmpd="sng" w="19050">
            <a:solidFill>
              <a:srgbClr val="D40C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22"/>
          <p:cNvSpPr txBox="1"/>
          <p:nvPr>
            <p:ph idx="1" type="body"/>
          </p:nvPr>
        </p:nvSpPr>
        <p:spPr>
          <a:xfrm>
            <a:off x="7307713" y="2734088"/>
            <a:ext cx="2381700" cy="40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+447392337110</a:t>
            </a:r>
            <a:endParaRPr sz="1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54" name="Google Shape;254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908675" y="2737825"/>
            <a:ext cx="399050" cy="39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10800000">
            <a:off x="27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3"/>
          <p:cNvSpPr txBox="1"/>
          <p:nvPr>
            <p:ph idx="4294967295" type="ctrTitle"/>
          </p:nvPr>
        </p:nvSpPr>
        <p:spPr>
          <a:xfrm>
            <a:off x="311700" y="480250"/>
            <a:ext cx="8706900" cy="277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8100">
                <a:solidFill>
                  <a:srgbClr val="D40C66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Еволюціонуємо</a:t>
            </a:r>
            <a:endParaRPr sz="8100">
              <a:solidFill>
                <a:srgbClr val="D40C66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8100">
                <a:solidFill>
                  <a:srgbClr val="D40C66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разом!</a:t>
            </a:r>
            <a:endParaRPr sz="8100">
              <a:solidFill>
                <a:srgbClr val="D40C66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400">
              <a:solidFill>
                <a:srgbClr val="D40C66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pic>
        <p:nvPicPr>
          <p:cNvPr id="261" name="Google Shape;26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53405">
            <a:off x="4236634" y="2074020"/>
            <a:ext cx="4577033" cy="937509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3"/>
          <p:cNvSpPr/>
          <p:nvPr/>
        </p:nvSpPr>
        <p:spPr>
          <a:xfrm>
            <a:off x="245700" y="3569200"/>
            <a:ext cx="3817500" cy="755700"/>
          </a:xfrm>
          <a:prstGeom prst="roundRect">
            <a:avLst>
              <a:gd fmla="val 31748" name="adj"/>
            </a:avLst>
          </a:prstGeom>
          <a:solidFill>
            <a:srgbClr val="1C1C1C"/>
          </a:solidFill>
          <a:ln cap="flat" cmpd="sng" w="19050">
            <a:solidFill>
              <a:srgbClr val="D40C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3" name="Google Shape;26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90625" y="3564133"/>
            <a:ext cx="796969" cy="702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76128" y="3349650"/>
            <a:ext cx="1194772" cy="1194801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3"/>
          <p:cNvSpPr txBox="1"/>
          <p:nvPr/>
        </p:nvSpPr>
        <p:spPr>
          <a:xfrm>
            <a:off x="355800" y="3569200"/>
            <a:ext cx="3707400" cy="6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>
                <a:solidFill>
                  <a:schemeClr val="lt1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І</a:t>
            </a:r>
            <a:r>
              <a:rPr lang="uk" sz="3100">
                <a:solidFill>
                  <a:schemeClr val="lt1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 чекаємо на вас!</a:t>
            </a:r>
            <a:endParaRPr sz="3100">
              <a:solidFill>
                <a:schemeClr val="dk2"/>
              </a:solidFill>
            </a:endParaRPr>
          </a:p>
        </p:txBody>
      </p:sp>
      <p:pic>
        <p:nvPicPr>
          <p:cNvPr id="266" name="Google Shape;266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14498" y="3611649"/>
            <a:ext cx="950165" cy="670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>
            <p:ph type="title"/>
          </p:nvPr>
        </p:nvSpPr>
        <p:spPr>
          <a:xfrm>
            <a:off x="311700" y="1636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4466">
                <a:solidFill>
                  <a:srgbClr val="D40C66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Розкажіть про свій бренд</a:t>
            </a:r>
            <a:endParaRPr sz="4466">
              <a:solidFill>
                <a:srgbClr val="D40C66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244">
                <a:solidFill>
                  <a:schemeClr val="lt1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голосом найперспективнішого воротаря Європи</a:t>
            </a:r>
            <a:r>
              <a:rPr lang="uk" sz="2244">
                <a:solidFill>
                  <a:srgbClr val="D40C66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 </a:t>
            </a:r>
            <a:endParaRPr sz="2244">
              <a:solidFill>
                <a:srgbClr val="D40C66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67" name="Google Shape;67;p14"/>
          <p:cNvSpPr txBox="1"/>
          <p:nvPr>
            <p:ph idx="1" type="body"/>
          </p:nvPr>
        </p:nvSpPr>
        <p:spPr>
          <a:xfrm>
            <a:off x="1497575" y="2371888"/>
            <a:ext cx="1778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бронзовий призер Євро-2023 U-21</a:t>
            </a:r>
            <a:endParaRPr sz="1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1497575" y="179432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гравець національної 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збірної України</a:t>
            </a:r>
            <a:endParaRPr/>
          </a:p>
        </p:txBody>
      </p:sp>
      <p:sp>
        <p:nvSpPr>
          <p:cNvPr id="69" name="Google Shape;69;p14"/>
          <p:cNvSpPr txBox="1"/>
          <p:nvPr/>
        </p:nvSpPr>
        <p:spPr>
          <a:xfrm>
            <a:off x="1497575" y="3512900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воротар 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португальського 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футбольного клубу Бенфіка</a:t>
            </a:r>
            <a:endParaRPr/>
          </a:p>
        </p:txBody>
      </p:sp>
      <p:sp>
        <p:nvSpPr>
          <p:cNvPr id="70" name="Google Shape;70;p14"/>
          <p:cNvSpPr txBox="1"/>
          <p:nvPr/>
        </p:nvSpPr>
        <p:spPr>
          <a:xfrm>
            <a:off x="5911950" y="1794325"/>
            <a:ext cx="3495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найдорожчий голкіпер світу за версією </a:t>
            </a:r>
            <a:r>
              <a:rPr lang="uk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CIES Football Observatory</a:t>
            </a:r>
            <a:r>
              <a:rPr lang="uk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)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5911950" y="3512900"/>
            <a:ext cx="3767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триразовий чемпіон України, 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володар Кубка </a:t>
            </a:r>
            <a:r>
              <a:rPr lang="uk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України</a:t>
            </a:r>
            <a:r>
              <a:rPr lang="uk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та Суперкубка</a:t>
            </a:r>
            <a:endParaRPr/>
          </a:p>
        </p:txBody>
      </p:sp>
      <p:pic>
        <p:nvPicPr>
          <p:cNvPr id="72" name="Google Shape;7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735" y="3158631"/>
            <a:ext cx="1539850" cy="153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8724" y="1605925"/>
            <a:ext cx="1539850" cy="153985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4"/>
          <p:cNvSpPr txBox="1"/>
          <p:nvPr/>
        </p:nvSpPr>
        <p:spPr>
          <a:xfrm>
            <a:off x="5911950" y="2379813"/>
            <a:ext cx="3495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топ-3 світу серед голкіперів,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яким менше 25 років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5" name="Google Shape;75;p14"/>
          <p:cNvSpPr/>
          <p:nvPr/>
        </p:nvSpPr>
        <p:spPr>
          <a:xfrm>
            <a:off x="4804275" y="1843800"/>
            <a:ext cx="1064100" cy="10641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4"/>
          <p:cNvSpPr txBox="1"/>
          <p:nvPr/>
        </p:nvSpPr>
        <p:spPr>
          <a:xfrm>
            <a:off x="4645875" y="1766925"/>
            <a:ext cx="1380900" cy="128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2200">
                <a:solidFill>
                  <a:srgbClr val="19191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€66</a:t>
            </a:r>
            <a:endParaRPr sz="2200">
              <a:solidFill>
                <a:srgbClr val="191919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500">
                <a:solidFill>
                  <a:srgbClr val="19191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млн</a:t>
            </a:r>
            <a:endParaRPr sz="1500">
              <a:solidFill>
                <a:srgbClr val="191919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77" name="Google Shape;77;p14"/>
          <p:cNvSpPr/>
          <p:nvPr/>
        </p:nvSpPr>
        <p:spPr>
          <a:xfrm>
            <a:off x="4804275" y="3396500"/>
            <a:ext cx="1064100" cy="10641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8" name="Google Shape;78;p14"/>
          <p:cNvPicPr preferRelativeResize="0"/>
          <p:nvPr/>
        </p:nvPicPr>
        <p:blipFill rotWithShape="1">
          <a:blip r:embed="rId5">
            <a:alphaModFix/>
          </a:blip>
          <a:srcRect b="0" l="28379" r="28491" t="0"/>
          <a:stretch/>
        </p:blipFill>
        <p:spPr>
          <a:xfrm>
            <a:off x="5173262" y="3443475"/>
            <a:ext cx="326125" cy="97015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79" name="Google Shape;79;p14"/>
          <p:cNvPicPr preferRelativeResize="0"/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8469848" y="449999"/>
            <a:ext cx="405949" cy="357774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4"/>
          <p:cNvSpPr txBox="1"/>
          <p:nvPr/>
        </p:nvSpPr>
        <p:spPr>
          <a:xfrm>
            <a:off x="8708000" y="4685675"/>
            <a:ext cx="5316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000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rPr>
              <a:t>2</a:t>
            </a:r>
            <a:endParaRPr sz="1000">
              <a:solidFill>
                <a:srgbClr val="B7B7B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/>
          <p:nvPr>
            <p:ph type="title"/>
          </p:nvPr>
        </p:nvSpPr>
        <p:spPr>
          <a:xfrm>
            <a:off x="311700" y="1636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4466">
                <a:solidFill>
                  <a:srgbClr val="D40C66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Середнє охоплення Instagram</a:t>
            </a:r>
            <a:endParaRPr sz="4466">
              <a:solidFill>
                <a:srgbClr val="D40C66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244">
                <a:solidFill>
                  <a:schemeClr val="lt1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за останні 6 місяців</a:t>
            </a:r>
            <a:endParaRPr sz="2244">
              <a:solidFill>
                <a:schemeClr val="lt1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87" name="Google Shape;87;p15"/>
          <p:cNvSpPr/>
          <p:nvPr/>
        </p:nvSpPr>
        <p:spPr>
          <a:xfrm>
            <a:off x="929850" y="1615775"/>
            <a:ext cx="3371700" cy="2981700"/>
          </a:xfrm>
          <a:prstGeom prst="roundRect">
            <a:avLst>
              <a:gd fmla="val 16667" name="adj"/>
            </a:avLst>
          </a:prstGeom>
          <a:solidFill>
            <a:srgbClr val="1C1C1C"/>
          </a:solidFill>
          <a:ln cap="flat" cmpd="sng" w="19050">
            <a:solidFill>
              <a:srgbClr val="D40C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8" name="Google Shape;8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6863" y="1615767"/>
            <a:ext cx="3055825" cy="588738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/>
          <p:nvPr/>
        </p:nvSpPr>
        <p:spPr>
          <a:xfrm>
            <a:off x="1547825" y="1942225"/>
            <a:ext cx="2394600" cy="10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4000">
                <a:solidFill>
                  <a:srgbClr val="D40C66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942 850</a:t>
            </a:r>
            <a:endParaRPr sz="4000">
              <a:solidFill>
                <a:srgbClr val="D40C66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дописи та Reels 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0" name="Google Shape;90;p15"/>
          <p:cNvSpPr/>
          <p:nvPr/>
        </p:nvSpPr>
        <p:spPr>
          <a:xfrm>
            <a:off x="4810000" y="3158425"/>
            <a:ext cx="3404700" cy="1439100"/>
          </a:xfrm>
          <a:prstGeom prst="roundRect">
            <a:avLst>
              <a:gd fmla="val 16667" name="adj"/>
            </a:avLst>
          </a:prstGeom>
          <a:solidFill>
            <a:srgbClr val="191919"/>
          </a:solidFill>
          <a:ln cap="flat" cmpd="sng" w="19050">
            <a:solidFill>
              <a:srgbClr val="D40C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1" name="Google Shape;9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3516">
            <a:off x="6787406" y="3343559"/>
            <a:ext cx="1068833" cy="1068833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5">
            <a:hlinkClick r:id="rId6"/>
          </p:cNvPr>
          <p:cNvSpPr txBox="1"/>
          <p:nvPr/>
        </p:nvSpPr>
        <p:spPr>
          <a:xfrm rot="12890">
            <a:off x="6641705" y="3537802"/>
            <a:ext cx="1360210" cy="68010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3200">
                <a:solidFill>
                  <a:schemeClr val="dk1"/>
                </a:solidFill>
                <a:uFill>
                  <a:noFill/>
                </a:uFill>
                <a:latin typeface="Raleway ExtraBold"/>
                <a:ea typeface="Raleway ExtraBold"/>
                <a:cs typeface="Raleway ExtraBold"/>
                <a:sym typeface="Raleway ExtraBold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ТУТ</a:t>
            </a:r>
            <a:endParaRPr sz="3200">
              <a:solidFill>
                <a:schemeClr val="dk1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93" name="Google Shape;93;p15"/>
          <p:cNvSpPr txBox="1"/>
          <p:nvPr>
            <p:ph idx="1" type="body"/>
          </p:nvPr>
        </p:nvSpPr>
        <p:spPr>
          <a:xfrm>
            <a:off x="5113275" y="3462275"/>
            <a:ext cx="1565400" cy="83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Посилання </a:t>
            </a:r>
            <a:endParaRPr sz="1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на деталізовану </a:t>
            </a:r>
            <a:endParaRPr sz="1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статистику </a:t>
            </a:r>
            <a:endParaRPr sz="1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94" name="Google Shape;94;p15"/>
          <p:cNvPicPr preferRelativeResize="0"/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8469848" y="449999"/>
            <a:ext cx="405949" cy="357774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5"/>
          <p:cNvSpPr txBox="1"/>
          <p:nvPr/>
        </p:nvSpPr>
        <p:spPr>
          <a:xfrm>
            <a:off x="1547825" y="3139250"/>
            <a:ext cx="2394600" cy="10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4000">
                <a:solidFill>
                  <a:srgbClr val="D40C66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61 500</a:t>
            </a:r>
            <a:endParaRPr sz="4000">
              <a:solidFill>
                <a:srgbClr val="D40C66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сторіз</a:t>
            </a:r>
            <a:r>
              <a:rPr lang="uk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6" name="Google Shape;96;p15"/>
          <p:cNvSpPr txBox="1"/>
          <p:nvPr/>
        </p:nvSpPr>
        <p:spPr>
          <a:xfrm>
            <a:off x="8708000" y="4685675"/>
            <a:ext cx="5316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000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rPr>
              <a:t>3</a:t>
            </a:r>
            <a:endParaRPr sz="1000">
              <a:solidFill>
                <a:srgbClr val="B7B7B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4550" y="976600"/>
            <a:ext cx="7701248" cy="429435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6"/>
          <p:cNvSpPr txBox="1"/>
          <p:nvPr>
            <p:ph type="title"/>
          </p:nvPr>
        </p:nvSpPr>
        <p:spPr>
          <a:xfrm>
            <a:off x="311700" y="1636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4466">
                <a:solidFill>
                  <a:srgbClr val="D40C66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Географія охоплень</a:t>
            </a:r>
            <a:endParaRPr sz="4466">
              <a:solidFill>
                <a:srgbClr val="D40C66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244">
                <a:solidFill>
                  <a:schemeClr val="lt1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Отримайте охоплення </a:t>
            </a:r>
            <a:endParaRPr sz="2244">
              <a:solidFill>
                <a:schemeClr val="lt1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244">
                <a:solidFill>
                  <a:schemeClr val="lt1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у Португалії, Україні </a:t>
            </a:r>
            <a:endParaRPr sz="2244">
              <a:solidFill>
                <a:schemeClr val="lt1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9009"/>
              <a:buFont typeface="Arial"/>
              <a:buNone/>
            </a:pPr>
            <a:r>
              <a:rPr lang="uk" sz="2244">
                <a:solidFill>
                  <a:schemeClr val="lt1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та країнах Європи</a:t>
            </a:r>
            <a:endParaRPr sz="4466">
              <a:solidFill>
                <a:srgbClr val="D40C66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pic>
        <p:nvPicPr>
          <p:cNvPr id="103" name="Google Shape;103;p16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8469848" y="449999"/>
            <a:ext cx="405949" cy="357774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6"/>
          <p:cNvSpPr txBox="1"/>
          <p:nvPr/>
        </p:nvSpPr>
        <p:spPr>
          <a:xfrm>
            <a:off x="8708000" y="4685675"/>
            <a:ext cx="5316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000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rPr>
              <a:t>4</a:t>
            </a:r>
            <a:endParaRPr sz="1000">
              <a:solidFill>
                <a:srgbClr val="B7B7B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5" name="Google Shape;105;p16"/>
          <p:cNvSpPr txBox="1"/>
          <p:nvPr/>
        </p:nvSpPr>
        <p:spPr>
          <a:xfrm>
            <a:off x="311700" y="3116050"/>
            <a:ext cx="11430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300">
                <a:solidFill>
                  <a:srgbClr val="3A3AD9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95 000</a:t>
            </a:r>
            <a:endParaRPr sz="2300">
              <a:solidFill>
                <a:srgbClr val="3A3AD9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>
                <a:solidFill>
                  <a:schemeClr val="lt1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44%</a:t>
            </a:r>
            <a:endParaRPr sz="1600">
              <a:solidFill>
                <a:schemeClr val="lt1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106" name="Google Shape;106;p16"/>
          <p:cNvSpPr txBox="1"/>
          <p:nvPr/>
        </p:nvSpPr>
        <p:spPr>
          <a:xfrm>
            <a:off x="1878575" y="2054375"/>
            <a:ext cx="11430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300">
                <a:solidFill>
                  <a:srgbClr val="3A3AD9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3000</a:t>
            </a:r>
            <a:endParaRPr sz="2300">
              <a:solidFill>
                <a:srgbClr val="3A3AD9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>
                <a:solidFill>
                  <a:schemeClr val="lt1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2</a:t>
            </a:r>
            <a:r>
              <a:rPr lang="uk" sz="1600">
                <a:solidFill>
                  <a:schemeClr val="lt1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%</a:t>
            </a:r>
            <a:endParaRPr sz="1600">
              <a:solidFill>
                <a:schemeClr val="lt1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107" name="Google Shape;107;p16"/>
          <p:cNvSpPr txBox="1"/>
          <p:nvPr/>
        </p:nvSpPr>
        <p:spPr>
          <a:xfrm>
            <a:off x="4174450" y="3784450"/>
            <a:ext cx="11430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300">
                <a:solidFill>
                  <a:srgbClr val="3A3AD9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9000</a:t>
            </a:r>
            <a:endParaRPr sz="2300">
              <a:solidFill>
                <a:srgbClr val="3A3AD9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>
                <a:solidFill>
                  <a:schemeClr val="lt1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4</a:t>
            </a:r>
            <a:r>
              <a:rPr lang="uk" sz="1600">
                <a:solidFill>
                  <a:schemeClr val="lt1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%</a:t>
            </a:r>
            <a:endParaRPr sz="1600">
              <a:solidFill>
                <a:schemeClr val="lt1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108" name="Google Shape;108;p16"/>
          <p:cNvSpPr txBox="1"/>
          <p:nvPr/>
        </p:nvSpPr>
        <p:spPr>
          <a:xfrm>
            <a:off x="6799850" y="826450"/>
            <a:ext cx="11430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300">
                <a:solidFill>
                  <a:srgbClr val="3A3AD9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4</a:t>
            </a:r>
            <a:r>
              <a:rPr lang="uk" sz="2300">
                <a:solidFill>
                  <a:srgbClr val="3A3AD9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000</a:t>
            </a:r>
            <a:endParaRPr sz="2300">
              <a:solidFill>
                <a:srgbClr val="3A3AD9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>
                <a:solidFill>
                  <a:schemeClr val="lt1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2</a:t>
            </a:r>
            <a:r>
              <a:rPr lang="uk" sz="1600">
                <a:solidFill>
                  <a:schemeClr val="lt1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%</a:t>
            </a:r>
            <a:endParaRPr sz="1600">
              <a:solidFill>
                <a:schemeClr val="lt1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109" name="Google Shape;109;p16"/>
          <p:cNvSpPr txBox="1"/>
          <p:nvPr/>
        </p:nvSpPr>
        <p:spPr>
          <a:xfrm>
            <a:off x="7830025" y="2915675"/>
            <a:ext cx="11430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300">
                <a:solidFill>
                  <a:srgbClr val="3A3AD9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47 000</a:t>
            </a:r>
            <a:endParaRPr sz="2300">
              <a:solidFill>
                <a:srgbClr val="3A3AD9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>
                <a:solidFill>
                  <a:schemeClr val="lt1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22</a:t>
            </a:r>
            <a:r>
              <a:rPr lang="uk" sz="1600">
                <a:solidFill>
                  <a:schemeClr val="lt1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%</a:t>
            </a:r>
            <a:endParaRPr sz="1600">
              <a:solidFill>
                <a:schemeClr val="lt1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cxnSp>
        <p:nvCxnSpPr>
          <p:cNvPr id="110" name="Google Shape;110;p16"/>
          <p:cNvCxnSpPr>
            <a:stCxn id="105" idx="3"/>
          </p:cNvCxnSpPr>
          <p:nvPr/>
        </p:nvCxnSpPr>
        <p:spPr>
          <a:xfrm>
            <a:off x="1454700" y="3508600"/>
            <a:ext cx="0" cy="0"/>
          </a:xfrm>
          <a:prstGeom prst="straightConnector1">
            <a:avLst/>
          </a:prstGeom>
          <a:noFill/>
          <a:ln cap="flat" cmpd="sng" w="9525">
            <a:solidFill>
              <a:srgbClr val="3A3A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1" name="Google Shape;111;p16"/>
          <p:cNvCxnSpPr/>
          <p:nvPr/>
        </p:nvCxnSpPr>
        <p:spPr>
          <a:xfrm>
            <a:off x="1380025" y="3405875"/>
            <a:ext cx="2265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2" name="Google Shape;112;p16"/>
          <p:cNvCxnSpPr/>
          <p:nvPr/>
        </p:nvCxnSpPr>
        <p:spPr>
          <a:xfrm>
            <a:off x="2719100" y="2344300"/>
            <a:ext cx="2610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3" name="Google Shape;113;p16"/>
          <p:cNvCxnSpPr/>
          <p:nvPr/>
        </p:nvCxnSpPr>
        <p:spPr>
          <a:xfrm>
            <a:off x="6393350" y="1128900"/>
            <a:ext cx="2265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4" name="Google Shape;114;p16"/>
          <p:cNvCxnSpPr/>
          <p:nvPr/>
        </p:nvCxnSpPr>
        <p:spPr>
          <a:xfrm rot="10800000">
            <a:off x="8401525" y="2171400"/>
            <a:ext cx="0" cy="8007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5" name="Google Shape;115;p16"/>
          <p:cNvSpPr/>
          <p:nvPr/>
        </p:nvSpPr>
        <p:spPr>
          <a:xfrm>
            <a:off x="1785325" y="2652475"/>
            <a:ext cx="129900" cy="28500"/>
          </a:xfrm>
          <a:prstGeom prst="rect">
            <a:avLst/>
          </a:prstGeom>
          <a:solidFill>
            <a:srgbClr val="D40C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6" name="Google Shape;116;p16"/>
          <p:cNvCxnSpPr/>
          <p:nvPr/>
        </p:nvCxnSpPr>
        <p:spPr>
          <a:xfrm>
            <a:off x="5029550" y="4080500"/>
            <a:ext cx="3579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7" name="Google Shape;117;p16"/>
          <p:cNvSpPr/>
          <p:nvPr/>
        </p:nvSpPr>
        <p:spPr>
          <a:xfrm>
            <a:off x="1782275" y="2117225"/>
            <a:ext cx="132900" cy="5727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6"/>
          <p:cNvSpPr/>
          <p:nvPr/>
        </p:nvSpPr>
        <p:spPr>
          <a:xfrm>
            <a:off x="220500" y="3508600"/>
            <a:ext cx="129900" cy="267000"/>
          </a:xfrm>
          <a:prstGeom prst="rect">
            <a:avLst/>
          </a:prstGeom>
          <a:solidFill>
            <a:srgbClr val="D40C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6"/>
          <p:cNvSpPr/>
          <p:nvPr/>
        </p:nvSpPr>
        <p:spPr>
          <a:xfrm>
            <a:off x="217450" y="3211750"/>
            <a:ext cx="132900" cy="5727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6"/>
          <p:cNvSpPr/>
          <p:nvPr/>
        </p:nvSpPr>
        <p:spPr>
          <a:xfrm>
            <a:off x="4077575" y="4412275"/>
            <a:ext cx="129900" cy="42300"/>
          </a:xfrm>
          <a:prstGeom prst="rect">
            <a:avLst/>
          </a:prstGeom>
          <a:solidFill>
            <a:srgbClr val="D40C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6"/>
          <p:cNvSpPr/>
          <p:nvPr/>
        </p:nvSpPr>
        <p:spPr>
          <a:xfrm>
            <a:off x="4074525" y="3890650"/>
            <a:ext cx="132900" cy="5727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6"/>
          <p:cNvSpPr/>
          <p:nvPr/>
        </p:nvSpPr>
        <p:spPr>
          <a:xfrm>
            <a:off x="7729425" y="3405875"/>
            <a:ext cx="129900" cy="147600"/>
          </a:xfrm>
          <a:prstGeom prst="rect">
            <a:avLst/>
          </a:prstGeom>
          <a:solidFill>
            <a:srgbClr val="D40C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6"/>
          <p:cNvSpPr/>
          <p:nvPr/>
        </p:nvSpPr>
        <p:spPr>
          <a:xfrm>
            <a:off x="7726375" y="2989600"/>
            <a:ext cx="132900" cy="5727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6"/>
          <p:cNvSpPr/>
          <p:nvPr/>
        </p:nvSpPr>
        <p:spPr>
          <a:xfrm>
            <a:off x="6716125" y="1416225"/>
            <a:ext cx="129900" cy="42300"/>
          </a:xfrm>
          <a:prstGeom prst="rect">
            <a:avLst/>
          </a:prstGeom>
          <a:solidFill>
            <a:srgbClr val="D40C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16"/>
          <p:cNvSpPr/>
          <p:nvPr/>
        </p:nvSpPr>
        <p:spPr>
          <a:xfrm>
            <a:off x="6713075" y="894650"/>
            <a:ext cx="132900" cy="5727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7"/>
          <p:cNvSpPr/>
          <p:nvPr/>
        </p:nvSpPr>
        <p:spPr>
          <a:xfrm>
            <a:off x="6469775" y="1852125"/>
            <a:ext cx="2357100" cy="3954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D40C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7"/>
          <p:cNvSpPr/>
          <p:nvPr/>
        </p:nvSpPr>
        <p:spPr>
          <a:xfrm>
            <a:off x="211875" y="1852125"/>
            <a:ext cx="2893500" cy="3954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D40C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7"/>
          <p:cNvSpPr txBox="1"/>
          <p:nvPr>
            <p:ph type="title"/>
          </p:nvPr>
        </p:nvSpPr>
        <p:spPr>
          <a:xfrm>
            <a:off x="311700" y="1636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4466">
                <a:solidFill>
                  <a:srgbClr val="D40C66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Аудиторія. Для кого?</a:t>
            </a:r>
            <a:endParaRPr sz="4466">
              <a:solidFill>
                <a:srgbClr val="D40C66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9009"/>
              <a:buFont typeface="Arial"/>
              <a:buNone/>
            </a:pPr>
            <a:r>
              <a:rPr lang="uk" sz="2244">
                <a:solidFill>
                  <a:schemeClr val="lt1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Любителі футболу</a:t>
            </a:r>
            <a:endParaRPr sz="4466">
              <a:solidFill>
                <a:srgbClr val="D40C66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133" name="Google Shape;133;p17"/>
          <p:cNvSpPr txBox="1"/>
          <p:nvPr/>
        </p:nvSpPr>
        <p:spPr>
          <a:xfrm>
            <a:off x="311700" y="1399018"/>
            <a:ext cx="2793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>
                <a:solidFill>
                  <a:srgbClr val="D40C66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Інтереси</a:t>
            </a:r>
            <a:endParaRPr/>
          </a:p>
        </p:txBody>
      </p:sp>
      <p:sp>
        <p:nvSpPr>
          <p:cNvPr id="134" name="Google Shape;134;p17"/>
          <p:cNvSpPr txBox="1"/>
          <p:nvPr/>
        </p:nvSpPr>
        <p:spPr>
          <a:xfrm>
            <a:off x="3689438" y="1399013"/>
            <a:ext cx="20025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>
                <a:solidFill>
                  <a:srgbClr val="D40C66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Вік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135" name="Google Shape;135;p17"/>
          <p:cNvSpPr txBox="1"/>
          <p:nvPr/>
        </p:nvSpPr>
        <p:spPr>
          <a:xfrm>
            <a:off x="6569763" y="1399013"/>
            <a:ext cx="18492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>
                <a:solidFill>
                  <a:srgbClr val="D40C66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Стать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pic>
        <p:nvPicPr>
          <p:cNvPr id="136" name="Google Shape;136;p17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469848" y="449999"/>
            <a:ext cx="405949" cy="357774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7"/>
          <p:cNvSpPr/>
          <p:nvPr/>
        </p:nvSpPr>
        <p:spPr>
          <a:xfrm>
            <a:off x="3551263" y="1852125"/>
            <a:ext cx="2472600" cy="3954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D40C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8" name="Google Shape;13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88825" y="2693500"/>
            <a:ext cx="4168525" cy="2832499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7"/>
          <p:cNvSpPr/>
          <p:nvPr/>
        </p:nvSpPr>
        <p:spPr>
          <a:xfrm>
            <a:off x="3806363" y="2252475"/>
            <a:ext cx="531600" cy="296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7"/>
          <p:cNvSpPr/>
          <p:nvPr/>
        </p:nvSpPr>
        <p:spPr>
          <a:xfrm>
            <a:off x="4545038" y="2825750"/>
            <a:ext cx="531600" cy="2395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7"/>
          <p:cNvSpPr/>
          <p:nvPr/>
        </p:nvSpPr>
        <p:spPr>
          <a:xfrm>
            <a:off x="5283713" y="3531300"/>
            <a:ext cx="531600" cy="169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7"/>
          <p:cNvSpPr txBox="1"/>
          <p:nvPr/>
        </p:nvSpPr>
        <p:spPr>
          <a:xfrm>
            <a:off x="3749438" y="1929875"/>
            <a:ext cx="795600" cy="7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18-24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800">
                <a:solidFill>
                  <a:srgbClr val="D40C66"/>
                </a:solidFill>
                <a:latin typeface="Montserrat"/>
                <a:ea typeface="Montserrat"/>
                <a:cs typeface="Montserrat"/>
                <a:sym typeface="Montserrat"/>
              </a:rPr>
              <a:t>38%</a:t>
            </a:r>
            <a:endParaRPr b="1" sz="1800">
              <a:solidFill>
                <a:srgbClr val="D40C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3" name="Google Shape;143;p17"/>
          <p:cNvSpPr txBox="1"/>
          <p:nvPr/>
        </p:nvSpPr>
        <p:spPr>
          <a:xfrm>
            <a:off x="4488113" y="2488325"/>
            <a:ext cx="795600" cy="7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25</a:t>
            </a:r>
            <a:r>
              <a:rPr lang="uk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-34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800">
                <a:solidFill>
                  <a:srgbClr val="D40C66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b="1" lang="uk" sz="1800">
                <a:solidFill>
                  <a:srgbClr val="D40C66"/>
                </a:solidFill>
                <a:latin typeface="Montserrat"/>
                <a:ea typeface="Montserrat"/>
                <a:cs typeface="Montserrat"/>
                <a:sym typeface="Montserrat"/>
              </a:rPr>
              <a:t>8%</a:t>
            </a:r>
            <a:endParaRPr b="1" sz="1800">
              <a:solidFill>
                <a:srgbClr val="D40C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4" name="Google Shape;144;p17"/>
          <p:cNvSpPr txBox="1"/>
          <p:nvPr/>
        </p:nvSpPr>
        <p:spPr>
          <a:xfrm>
            <a:off x="5228113" y="3194888"/>
            <a:ext cx="795600" cy="7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3</a:t>
            </a:r>
            <a:r>
              <a:rPr lang="uk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5-44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800">
                <a:solidFill>
                  <a:srgbClr val="D40C66"/>
                </a:solidFill>
                <a:latin typeface="Montserrat"/>
                <a:ea typeface="Montserrat"/>
                <a:cs typeface="Montserrat"/>
                <a:sym typeface="Montserrat"/>
              </a:rPr>
              <a:t>15</a:t>
            </a:r>
            <a:r>
              <a:rPr b="1" lang="uk" sz="1800">
                <a:solidFill>
                  <a:srgbClr val="D40C66"/>
                </a:solidFill>
                <a:latin typeface="Montserrat"/>
                <a:ea typeface="Montserrat"/>
                <a:cs typeface="Montserrat"/>
                <a:sym typeface="Montserrat"/>
              </a:rPr>
              <a:t>%</a:t>
            </a:r>
            <a:endParaRPr b="1" sz="1800">
              <a:solidFill>
                <a:srgbClr val="D40C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5" name="Google Shape;145;p17"/>
          <p:cNvSpPr txBox="1"/>
          <p:nvPr/>
        </p:nvSpPr>
        <p:spPr>
          <a:xfrm>
            <a:off x="311688" y="1929875"/>
            <a:ext cx="2793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вболівальники футбольного клубу Бенфіка, вболівальники збірної України</a:t>
            </a:r>
            <a:endParaRPr/>
          </a:p>
        </p:txBody>
      </p:sp>
      <p:sp>
        <p:nvSpPr>
          <p:cNvPr id="146" name="Google Shape;146;p17"/>
          <p:cNvSpPr/>
          <p:nvPr/>
        </p:nvSpPr>
        <p:spPr>
          <a:xfrm>
            <a:off x="6650468" y="2841588"/>
            <a:ext cx="1975500" cy="1975500"/>
          </a:xfrm>
          <a:prstGeom prst="pie">
            <a:avLst>
              <a:gd fmla="val 19271482" name="adj1"/>
              <a:gd fmla="val 1620000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7"/>
          <p:cNvSpPr/>
          <p:nvPr/>
        </p:nvSpPr>
        <p:spPr>
          <a:xfrm rot="2700000">
            <a:off x="6650463" y="2841590"/>
            <a:ext cx="1975374" cy="1975374"/>
          </a:xfrm>
          <a:prstGeom prst="pie">
            <a:avLst>
              <a:gd fmla="val 13482031" name="adj1"/>
              <a:gd fmla="val 16626039" name="adj2"/>
            </a:avLst>
          </a:prstGeom>
          <a:solidFill>
            <a:srgbClr val="D40C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7"/>
          <p:cNvSpPr txBox="1"/>
          <p:nvPr/>
        </p:nvSpPr>
        <p:spPr>
          <a:xfrm>
            <a:off x="6562075" y="1990775"/>
            <a:ext cx="1044300" cy="7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чоловіки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800">
                <a:solidFill>
                  <a:srgbClr val="D40C66"/>
                </a:solidFill>
                <a:latin typeface="Montserrat"/>
                <a:ea typeface="Montserrat"/>
                <a:cs typeface="Montserrat"/>
                <a:sym typeface="Montserrat"/>
              </a:rPr>
              <a:t>86</a:t>
            </a:r>
            <a:r>
              <a:rPr b="1" lang="uk" sz="1800">
                <a:solidFill>
                  <a:srgbClr val="D40C66"/>
                </a:solidFill>
                <a:latin typeface="Montserrat"/>
                <a:ea typeface="Montserrat"/>
                <a:cs typeface="Montserrat"/>
                <a:sym typeface="Montserrat"/>
              </a:rPr>
              <a:t>%</a:t>
            </a:r>
            <a:endParaRPr b="1" sz="1800">
              <a:solidFill>
                <a:srgbClr val="D40C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9" name="Google Shape;149;p17"/>
          <p:cNvSpPr txBox="1"/>
          <p:nvPr/>
        </p:nvSpPr>
        <p:spPr>
          <a:xfrm>
            <a:off x="7990650" y="1990775"/>
            <a:ext cx="1044300" cy="7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жінки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800">
                <a:solidFill>
                  <a:srgbClr val="D40C66"/>
                </a:solidFill>
                <a:latin typeface="Montserrat"/>
                <a:ea typeface="Montserrat"/>
                <a:cs typeface="Montserrat"/>
                <a:sym typeface="Montserrat"/>
              </a:rPr>
              <a:t>14</a:t>
            </a:r>
            <a:r>
              <a:rPr b="1" lang="uk" sz="1800">
                <a:solidFill>
                  <a:srgbClr val="D40C66"/>
                </a:solidFill>
                <a:latin typeface="Montserrat"/>
                <a:ea typeface="Montserrat"/>
                <a:cs typeface="Montserrat"/>
                <a:sym typeface="Montserrat"/>
              </a:rPr>
              <a:t>%</a:t>
            </a:r>
            <a:endParaRPr b="1" sz="1800">
              <a:solidFill>
                <a:srgbClr val="D40C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50" name="Google Shape;150;p17"/>
          <p:cNvCxnSpPr/>
          <p:nvPr/>
        </p:nvCxnSpPr>
        <p:spPr>
          <a:xfrm>
            <a:off x="6886550" y="2628200"/>
            <a:ext cx="0" cy="6966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1" name="Google Shape;151;p17"/>
          <p:cNvCxnSpPr/>
          <p:nvPr/>
        </p:nvCxnSpPr>
        <p:spPr>
          <a:xfrm>
            <a:off x="8281675" y="2628200"/>
            <a:ext cx="0" cy="5556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8"/>
          <p:cNvSpPr txBox="1"/>
          <p:nvPr>
            <p:ph type="title"/>
          </p:nvPr>
        </p:nvSpPr>
        <p:spPr>
          <a:xfrm>
            <a:off x="311700" y="163650"/>
            <a:ext cx="8520600" cy="13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4000">
                <a:solidFill>
                  <a:srgbClr val="D40C66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Пропозиція: стати частиною</a:t>
            </a:r>
            <a:r>
              <a:rPr lang="uk" sz="4000">
                <a:solidFill>
                  <a:srgbClr val="D40C66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 </a:t>
            </a:r>
            <a:r>
              <a:rPr lang="uk" sz="4000">
                <a:solidFill>
                  <a:srgbClr val="D40C66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міжнародного успіху</a:t>
            </a:r>
            <a:endParaRPr>
              <a:solidFill>
                <a:schemeClr val="lt1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pic>
        <p:nvPicPr>
          <p:cNvPr id="158" name="Google Shape;158;p18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8469848" y="449999"/>
            <a:ext cx="405949" cy="357774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8"/>
          <p:cNvSpPr txBox="1"/>
          <p:nvPr/>
        </p:nvSpPr>
        <p:spPr>
          <a:xfrm>
            <a:off x="8708000" y="4685675"/>
            <a:ext cx="5316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000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rPr>
              <a:t>6</a:t>
            </a:r>
            <a:endParaRPr sz="1000">
              <a:solidFill>
                <a:srgbClr val="B7B7B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0" name="Google Shape;160;p18"/>
          <p:cNvSpPr txBox="1"/>
          <p:nvPr/>
        </p:nvSpPr>
        <p:spPr>
          <a:xfrm>
            <a:off x="6277200" y="2332075"/>
            <a:ext cx="2555100" cy="13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Ви можете бути поруч, коли він досягне успіхів 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та </a:t>
            </a:r>
            <a:r>
              <a:rPr lang="uk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сенсаційних</a:t>
            </a:r>
            <a:r>
              <a:rPr lang="uk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кар’єрних етапів у найближчому </a:t>
            </a:r>
            <a:r>
              <a:rPr b="1" lang="uk">
                <a:solidFill>
                  <a:srgbClr val="D40C66"/>
                </a:solidFill>
                <a:latin typeface="Raleway"/>
                <a:ea typeface="Raleway"/>
                <a:cs typeface="Raleway"/>
                <a:sym typeface="Raleway"/>
              </a:rPr>
              <a:t>майбутньому</a:t>
            </a:r>
            <a:r>
              <a:rPr lang="uk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. 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1" name="Google Shape;161;p18"/>
          <p:cNvSpPr txBox="1"/>
          <p:nvPr/>
        </p:nvSpPr>
        <p:spPr>
          <a:xfrm>
            <a:off x="331650" y="2337875"/>
            <a:ext cx="28605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Унікальність співпраці 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з Анатолієм Трубіним полягає 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у можливості налагодити цінні зв’язки з перспективним спортсменом </a:t>
            </a:r>
            <a:r>
              <a:rPr b="1" lang="uk">
                <a:solidFill>
                  <a:srgbClr val="D40C66"/>
                </a:solidFill>
                <a:latin typeface="Raleway"/>
                <a:ea typeface="Raleway"/>
                <a:cs typeface="Raleway"/>
                <a:sym typeface="Raleway"/>
              </a:rPr>
              <a:t>сьогодні</a:t>
            </a:r>
            <a:r>
              <a:rPr lang="uk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. 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2" name="Google Shape;162;p18"/>
          <p:cNvSpPr txBox="1"/>
          <p:nvPr/>
        </p:nvSpPr>
        <p:spPr>
          <a:xfrm>
            <a:off x="3560313" y="2332075"/>
            <a:ext cx="23487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К</a:t>
            </a:r>
            <a:r>
              <a:rPr lang="uk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онтакт з футболістом, який </a:t>
            </a:r>
            <a:r>
              <a:rPr b="1" lang="uk">
                <a:solidFill>
                  <a:srgbClr val="D40C66"/>
                </a:solidFill>
                <a:latin typeface="Raleway"/>
                <a:ea typeface="Raleway"/>
                <a:cs typeface="Raleway"/>
                <a:sym typeface="Raleway"/>
              </a:rPr>
              <a:t>вже</a:t>
            </a:r>
            <a:r>
              <a:rPr lang="uk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досяг значного успіху у своїй країні 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та у Європі та заробив соціальний капітал.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9"/>
          <p:cNvSpPr txBox="1"/>
          <p:nvPr>
            <p:ph idx="1" type="body"/>
          </p:nvPr>
        </p:nvSpPr>
        <p:spPr>
          <a:xfrm>
            <a:off x="408800" y="3952250"/>
            <a:ext cx="3730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770"/>
              <a:buNone/>
            </a:pPr>
            <a:r>
              <a:rPr lang="uk"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Т</a:t>
            </a:r>
            <a:r>
              <a:rPr lang="uk"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оповий бренд воротарських рукавичок uhlsport</a:t>
            </a:r>
            <a:endParaRPr sz="1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69" name="Google Shape;169;p19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04275" y="1535275"/>
            <a:ext cx="4016609" cy="232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9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8800" y="1537988"/>
            <a:ext cx="3959349" cy="2328899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9"/>
          <p:cNvSpPr txBox="1"/>
          <p:nvPr/>
        </p:nvSpPr>
        <p:spPr>
          <a:xfrm>
            <a:off x="4804275" y="3930800"/>
            <a:ext cx="3644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Український бренд чоловічого одягу Yarmich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2" name="Google Shape;172;p19"/>
          <p:cNvSpPr txBox="1"/>
          <p:nvPr>
            <p:ph type="title"/>
          </p:nvPr>
        </p:nvSpPr>
        <p:spPr>
          <a:xfrm>
            <a:off x="311700" y="1636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4466">
                <a:solidFill>
                  <a:srgbClr val="D40C66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Кейси</a:t>
            </a:r>
            <a:endParaRPr>
              <a:solidFill>
                <a:schemeClr val="lt1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pic>
        <p:nvPicPr>
          <p:cNvPr id="173" name="Google Shape;173;p19"/>
          <p:cNvPicPr preferRelativeResize="0"/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8469848" y="449999"/>
            <a:ext cx="405949" cy="35777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9"/>
          <p:cNvSpPr txBox="1"/>
          <p:nvPr/>
        </p:nvSpPr>
        <p:spPr>
          <a:xfrm>
            <a:off x="8708000" y="4685675"/>
            <a:ext cx="5316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000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rPr>
              <a:t>7</a:t>
            </a:r>
            <a:endParaRPr sz="1000">
              <a:solidFill>
                <a:srgbClr val="B7B7B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5" name="Google Shape;175;p19"/>
          <p:cNvSpPr txBox="1"/>
          <p:nvPr>
            <p:ph idx="1" type="body"/>
          </p:nvPr>
        </p:nvSpPr>
        <p:spPr>
          <a:xfrm>
            <a:off x="7568725" y="710350"/>
            <a:ext cx="730500" cy="3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клік</a:t>
            </a:r>
            <a:endParaRPr sz="1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76" name="Google Shape;176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6881757">
            <a:off x="7878225" y="1007515"/>
            <a:ext cx="588701" cy="588696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9"/>
          <p:cNvSpPr txBox="1"/>
          <p:nvPr>
            <p:ph idx="1" type="body"/>
          </p:nvPr>
        </p:nvSpPr>
        <p:spPr>
          <a:xfrm>
            <a:off x="3239375" y="710350"/>
            <a:ext cx="730500" cy="3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клік</a:t>
            </a:r>
            <a:endParaRPr sz="1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78" name="Google Shape;178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6881757">
            <a:off x="3548875" y="1007515"/>
            <a:ext cx="588701" cy="588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0"/>
          <p:cNvSpPr txBox="1"/>
          <p:nvPr>
            <p:ph idx="1" type="body"/>
          </p:nvPr>
        </p:nvSpPr>
        <p:spPr>
          <a:xfrm>
            <a:off x="311700" y="3961450"/>
            <a:ext cx="3355800" cy="65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uk"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Криптобіржа WhiteBIT</a:t>
            </a:r>
            <a:endParaRPr sz="1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85" name="Google Shape;18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800" y="1538000"/>
            <a:ext cx="4058858" cy="232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0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04275" y="1538000"/>
            <a:ext cx="3983346" cy="2326151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0"/>
          <p:cNvSpPr txBox="1"/>
          <p:nvPr/>
        </p:nvSpPr>
        <p:spPr>
          <a:xfrm>
            <a:off x="4804275" y="3961450"/>
            <a:ext cx="3803700" cy="5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Магазин ігрової техніки COMPX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8" name="Google Shape;188;p20"/>
          <p:cNvSpPr txBox="1"/>
          <p:nvPr>
            <p:ph type="title"/>
          </p:nvPr>
        </p:nvSpPr>
        <p:spPr>
          <a:xfrm>
            <a:off x="311700" y="1636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4466">
                <a:solidFill>
                  <a:srgbClr val="D40C66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Кейси</a:t>
            </a:r>
            <a:endParaRPr>
              <a:solidFill>
                <a:schemeClr val="lt1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pic>
        <p:nvPicPr>
          <p:cNvPr id="189" name="Google Shape;189;p20"/>
          <p:cNvPicPr preferRelativeResize="0"/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8469848" y="449999"/>
            <a:ext cx="405949" cy="357774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0"/>
          <p:cNvSpPr txBox="1"/>
          <p:nvPr/>
        </p:nvSpPr>
        <p:spPr>
          <a:xfrm>
            <a:off x="8708000" y="4685675"/>
            <a:ext cx="5316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000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rPr>
              <a:t>8</a:t>
            </a:r>
            <a:endParaRPr sz="1000">
              <a:solidFill>
                <a:srgbClr val="B7B7B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1" name="Google Shape;191;p20"/>
          <p:cNvSpPr txBox="1"/>
          <p:nvPr>
            <p:ph idx="1" type="body"/>
          </p:nvPr>
        </p:nvSpPr>
        <p:spPr>
          <a:xfrm>
            <a:off x="7568725" y="710350"/>
            <a:ext cx="730500" cy="3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клік</a:t>
            </a:r>
            <a:endParaRPr sz="1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92" name="Google Shape;192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6881757">
            <a:off x="7878225" y="1007515"/>
            <a:ext cx="588701" cy="588696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0"/>
          <p:cNvSpPr txBox="1"/>
          <p:nvPr>
            <p:ph idx="1" type="body"/>
          </p:nvPr>
        </p:nvSpPr>
        <p:spPr>
          <a:xfrm>
            <a:off x="3239375" y="710350"/>
            <a:ext cx="730500" cy="3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клік</a:t>
            </a:r>
            <a:endParaRPr sz="1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94" name="Google Shape;194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6881757">
            <a:off x="3548875" y="1007515"/>
            <a:ext cx="588701" cy="588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1"/>
          <p:cNvSpPr txBox="1"/>
          <p:nvPr>
            <p:ph type="title"/>
          </p:nvPr>
        </p:nvSpPr>
        <p:spPr>
          <a:xfrm>
            <a:off x="311700" y="1636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4466">
                <a:solidFill>
                  <a:srgbClr val="D40C66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Варіанти співпраці </a:t>
            </a:r>
            <a:endParaRPr>
              <a:solidFill>
                <a:schemeClr val="lt1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201" name="Google Shape;201;p21"/>
          <p:cNvSpPr/>
          <p:nvPr/>
        </p:nvSpPr>
        <p:spPr>
          <a:xfrm>
            <a:off x="281600" y="1801225"/>
            <a:ext cx="2230500" cy="2956500"/>
          </a:xfrm>
          <a:prstGeom prst="roundRect">
            <a:avLst>
              <a:gd fmla="val 11014" name="adj"/>
            </a:avLst>
          </a:prstGeom>
          <a:noFill/>
          <a:ln cap="flat" cmpd="sng" w="9525">
            <a:solidFill>
              <a:srgbClr val="D40C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13716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2" name="Google Shape;202;p21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8469848" y="449999"/>
            <a:ext cx="405949" cy="357774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1"/>
          <p:cNvSpPr txBox="1"/>
          <p:nvPr/>
        </p:nvSpPr>
        <p:spPr>
          <a:xfrm>
            <a:off x="8708000" y="4685675"/>
            <a:ext cx="5316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000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rPr>
              <a:t>9</a:t>
            </a:r>
            <a:endParaRPr sz="1000">
              <a:solidFill>
                <a:srgbClr val="B7B7B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4" name="Google Shape;204;p21"/>
          <p:cNvSpPr txBox="1"/>
          <p:nvPr/>
        </p:nvSpPr>
        <p:spPr>
          <a:xfrm>
            <a:off x="5985700" y="726138"/>
            <a:ext cx="3599100" cy="10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Варіант 3.</a:t>
            </a:r>
            <a:endParaRPr b="1" sz="1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600">
                <a:solidFill>
                  <a:srgbClr val="D40C66"/>
                </a:solidFill>
                <a:latin typeface="Raleway"/>
                <a:ea typeface="Raleway"/>
                <a:cs typeface="Raleway"/>
                <a:sym typeface="Raleway"/>
              </a:rPr>
              <a:t>Продукт у подарунок </a:t>
            </a:r>
            <a:endParaRPr b="1" sz="1600">
              <a:solidFill>
                <a:srgbClr val="D40C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600">
                <a:solidFill>
                  <a:srgbClr val="D40C66"/>
                </a:solidFill>
                <a:latin typeface="Raleway"/>
                <a:ea typeface="Raleway"/>
                <a:cs typeface="Raleway"/>
                <a:sym typeface="Raleway"/>
              </a:rPr>
              <a:t>та від 25 000 євро</a:t>
            </a:r>
            <a:endParaRPr sz="1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Партнерство на 1 рік</a:t>
            </a:r>
            <a:endParaRPr sz="11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5" name="Google Shape;205;p21"/>
          <p:cNvSpPr txBox="1"/>
          <p:nvPr/>
        </p:nvSpPr>
        <p:spPr>
          <a:xfrm>
            <a:off x="311700" y="966300"/>
            <a:ext cx="27099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Варіант 1.</a:t>
            </a:r>
            <a:endParaRPr b="1" sz="1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600">
                <a:solidFill>
                  <a:srgbClr val="D40C66"/>
                </a:solidFill>
                <a:latin typeface="Raleway"/>
                <a:ea typeface="Raleway"/>
                <a:cs typeface="Raleway"/>
                <a:sym typeface="Raleway"/>
              </a:rPr>
              <a:t>Знижка на продукт</a:t>
            </a:r>
            <a:endParaRPr b="1" sz="1600">
              <a:solidFill>
                <a:srgbClr val="D40C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1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Єдиноразова покупка зі знижкою.</a:t>
            </a:r>
            <a:endParaRPr b="1" sz="1500">
              <a:solidFill>
                <a:srgbClr val="D40C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6" name="Google Shape;206;p21"/>
          <p:cNvSpPr txBox="1"/>
          <p:nvPr/>
        </p:nvSpPr>
        <p:spPr>
          <a:xfrm>
            <a:off x="311700" y="1847425"/>
            <a:ext cx="22005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Ви отримуєте:</a:t>
            </a:r>
            <a:endParaRPr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  </a:t>
            </a:r>
            <a:r>
              <a:rPr lang="uk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усні рекомендації від Анатолія його  оточенню: спортсмени, одноклубники, друзі;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  </a:t>
            </a:r>
            <a:r>
              <a:rPr lang="uk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додатковий лояльний пул людей, що є вашими потенційними клієнтами.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7" name="Google Shape;207;p21"/>
          <p:cNvSpPr/>
          <p:nvPr/>
        </p:nvSpPr>
        <p:spPr>
          <a:xfrm>
            <a:off x="3097700" y="1801225"/>
            <a:ext cx="2302500" cy="2956500"/>
          </a:xfrm>
          <a:prstGeom prst="roundRect">
            <a:avLst>
              <a:gd fmla="val 11014" name="adj"/>
            </a:avLst>
          </a:prstGeom>
          <a:noFill/>
          <a:ln cap="flat" cmpd="sng" w="9525">
            <a:solidFill>
              <a:srgbClr val="D40C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1"/>
          <p:cNvSpPr txBox="1"/>
          <p:nvPr/>
        </p:nvSpPr>
        <p:spPr>
          <a:xfrm>
            <a:off x="3151775" y="966300"/>
            <a:ext cx="25653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Варіант 2.</a:t>
            </a:r>
            <a:endParaRPr b="1" sz="1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600">
                <a:solidFill>
                  <a:srgbClr val="D40C66"/>
                </a:solidFill>
                <a:latin typeface="Raleway"/>
                <a:ea typeface="Raleway"/>
                <a:cs typeface="Raleway"/>
                <a:sym typeface="Raleway"/>
              </a:rPr>
              <a:t>Продукт у подарунок </a:t>
            </a:r>
            <a:endParaRPr b="1" sz="1600">
              <a:solidFill>
                <a:srgbClr val="D40C6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Єдиноразова реклама.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9" name="Google Shape;209;p21"/>
          <p:cNvSpPr txBox="1"/>
          <p:nvPr/>
        </p:nvSpPr>
        <p:spPr>
          <a:xfrm>
            <a:off x="3151675" y="1842200"/>
            <a:ext cx="25653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Ви отримуєте:</a:t>
            </a:r>
            <a:endParaRPr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  рекламний контент 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на сторінці Анатолія Трубіна </a:t>
            </a:r>
            <a:r>
              <a:rPr b="1" lang="uk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єдиноразово</a:t>
            </a:r>
            <a:r>
              <a:rPr lang="uk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;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  </a:t>
            </a:r>
            <a:r>
              <a:rPr lang="uk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охоплення у понад 100 000 користувачів Instagram 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за одне згадування;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  </a:t>
            </a:r>
            <a:r>
              <a:rPr lang="uk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збільшення ваших 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потенційних клієнтів серед 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футбольної аудиторії 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підписників Анатолія. 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0" name="Google Shape;210;p21"/>
          <p:cNvSpPr/>
          <p:nvPr/>
        </p:nvSpPr>
        <p:spPr>
          <a:xfrm>
            <a:off x="5947025" y="1801225"/>
            <a:ext cx="2709900" cy="2956500"/>
          </a:xfrm>
          <a:prstGeom prst="roundRect">
            <a:avLst>
              <a:gd fmla="val 8533" name="adj"/>
            </a:avLst>
          </a:prstGeom>
          <a:noFill/>
          <a:ln cap="flat" cmpd="sng" w="9525">
            <a:solidFill>
              <a:srgbClr val="D40C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1"/>
          <p:cNvSpPr/>
          <p:nvPr/>
        </p:nvSpPr>
        <p:spPr>
          <a:xfrm>
            <a:off x="410375" y="2334175"/>
            <a:ext cx="60900" cy="60900"/>
          </a:xfrm>
          <a:prstGeom prst="ellipse">
            <a:avLst/>
          </a:prstGeom>
          <a:solidFill>
            <a:srgbClr val="D40C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1"/>
          <p:cNvSpPr/>
          <p:nvPr/>
        </p:nvSpPr>
        <p:spPr>
          <a:xfrm>
            <a:off x="408800" y="2913450"/>
            <a:ext cx="60900" cy="60900"/>
          </a:xfrm>
          <a:prstGeom prst="ellipse">
            <a:avLst/>
          </a:prstGeom>
          <a:solidFill>
            <a:srgbClr val="D40C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1"/>
          <p:cNvSpPr/>
          <p:nvPr/>
        </p:nvSpPr>
        <p:spPr>
          <a:xfrm>
            <a:off x="3245975" y="2334175"/>
            <a:ext cx="60900" cy="60900"/>
          </a:xfrm>
          <a:prstGeom prst="ellipse">
            <a:avLst/>
          </a:prstGeom>
          <a:solidFill>
            <a:srgbClr val="D40C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1"/>
          <p:cNvSpPr txBox="1"/>
          <p:nvPr/>
        </p:nvSpPr>
        <p:spPr>
          <a:xfrm>
            <a:off x="5985700" y="1842200"/>
            <a:ext cx="3042600" cy="44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Ви отримуєте: </a:t>
            </a:r>
            <a:endParaRPr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  рекламний контент на сторінці 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Анатолія Трубіна </a:t>
            </a:r>
            <a:r>
              <a:rPr b="1" lang="uk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щомісяця</a:t>
            </a:r>
            <a:r>
              <a:rPr lang="uk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;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  створення брендової реклами вашого продукту; 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  </a:t>
            </a:r>
            <a:r>
              <a:rPr lang="uk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промотування футбольним клубам, 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з якими співпрацює агенція 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Part of the Game;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  охоплення у понад 1 000 000 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користувачів Instagram за рік;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  </a:t>
            </a:r>
            <a:r>
              <a:rPr lang="uk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збільшення географії та </a:t>
            </a:r>
            <a:r>
              <a:rPr lang="uk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ваших 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потенційних клієнтів серед футбольної аудиторії.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5" name="Google Shape;215;p21"/>
          <p:cNvSpPr/>
          <p:nvPr/>
        </p:nvSpPr>
        <p:spPr>
          <a:xfrm>
            <a:off x="3245975" y="2904725"/>
            <a:ext cx="60900" cy="60900"/>
          </a:xfrm>
          <a:prstGeom prst="ellipse">
            <a:avLst/>
          </a:prstGeom>
          <a:solidFill>
            <a:srgbClr val="D40C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1"/>
          <p:cNvSpPr/>
          <p:nvPr/>
        </p:nvSpPr>
        <p:spPr>
          <a:xfrm>
            <a:off x="3245975" y="3486425"/>
            <a:ext cx="60900" cy="60900"/>
          </a:xfrm>
          <a:prstGeom prst="ellipse">
            <a:avLst/>
          </a:prstGeom>
          <a:solidFill>
            <a:srgbClr val="D40C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1"/>
          <p:cNvSpPr/>
          <p:nvPr/>
        </p:nvSpPr>
        <p:spPr>
          <a:xfrm>
            <a:off x="6081575" y="2334175"/>
            <a:ext cx="60900" cy="60900"/>
          </a:xfrm>
          <a:prstGeom prst="ellipse">
            <a:avLst/>
          </a:prstGeom>
          <a:solidFill>
            <a:srgbClr val="D40C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21"/>
          <p:cNvSpPr/>
          <p:nvPr/>
        </p:nvSpPr>
        <p:spPr>
          <a:xfrm>
            <a:off x="6081575" y="3179425"/>
            <a:ext cx="60900" cy="60900"/>
          </a:xfrm>
          <a:prstGeom prst="ellipse">
            <a:avLst/>
          </a:prstGeom>
          <a:solidFill>
            <a:srgbClr val="D40C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1"/>
          <p:cNvSpPr/>
          <p:nvPr/>
        </p:nvSpPr>
        <p:spPr>
          <a:xfrm>
            <a:off x="6081575" y="3758525"/>
            <a:ext cx="60900" cy="60900"/>
          </a:xfrm>
          <a:prstGeom prst="ellipse">
            <a:avLst/>
          </a:prstGeom>
          <a:solidFill>
            <a:srgbClr val="D40C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1"/>
          <p:cNvSpPr/>
          <p:nvPr/>
        </p:nvSpPr>
        <p:spPr>
          <a:xfrm>
            <a:off x="6081575" y="2756800"/>
            <a:ext cx="60900" cy="60900"/>
          </a:xfrm>
          <a:prstGeom prst="ellipse">
            <a:avLst/>
          </a:prstGeom>
          <a:solidFill>
            <a:srgbClr val="D40C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1"/>
          <p:cNvSpPr/>
          <p:nvPr/>
        </p:nvSpPr>
        <p:spPr>
          <a:xfrm>
            <a:off x="6081575" y="4189100"/>
            <a:ext cx="60900" cy="60900"/>
          </a:xfrm>
          <a:prstGeom prst="ellipse">
            <a:avLst/>
          </a:prstGeom>
          <a:solidFill>
            <a:srgbClr val="D40C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